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1" r:id="rId4"/>
    <p:sldId id="258" r:id="rId5"/>
    <p:sldId id="263" r:id="rId6"/>
    <p:sldId id="265" r:id="rId7"/>
    <p:sldId id="266" r:id="rId8"/>
    <p:sldId id="267" r:id="rId9"/>
    <p:sldId id="268" r:id="rId10"/>
    <p:sldId id="264" r:id="rId11"/>
    <p:sldId id="270" r:id="rId12"/>
    <p:sldId id="269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60"/>
  </p:normalViewPr>
  <p:slideViewPr>
    <p:cSldViewPr>
      <p:cViewPr varScale="1">
        <p:scale>
          <a:sx n="65" d="100"/>
          <a:sy n="65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DCC56A8-7930-41F9-9F70-5CBCD972C377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1E2FB76-BCCD-4462-8F50-007063117C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suburbanstats.org/race/minnesota/mankato/how-many-american-indian-people-live-in-mankato-minnesota" TargetMode="External"/><Relationship Id="rId3" Type="http://schemas.openxmlformats.org/officeDocument/2006/relationships/hyperlink" Target="https://suburbanstats.org/race/minnesota/mankato/how-many-black-or-african-american-people-live-in-mankato-minnesota" TargetMode="External"/><Relationship Id="rId7" Type="http://schemas.openxmlformats.org/officeDocument/2006/relationships/hyperlink" Target="https://suburbanstats.org/race/minnesota/mankato/how-many-some-other-race-people-live-in-mankato-minnesota" TargetMode="External"/><Relationship Id="rId2" Type="http://schemas.openxmlformats.org/officeDocument/2006/relationships/hyperlink" Target="https://suburbanstats.org/race/minnesota/mankato/how-many-white-people-live-in-mankato-minnesot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uburbanstats.org/race/minnesota/mankato/how-many-two-or-more-races-people-live-in-mankato-minnesota" TargetMode="External"/><Relationship Id="rId5" Type="http://schemas.openxmlformats.org/officeDocument/2006/relationships/hyperlink" Target="https://suburbanstats.org/race/minnesota/mankato/how-many-asian-people-live-in-mankato-minnesota" TargetMode="External"/><Relationship Id="rId4" Type="http://schemas.openxmlformats.org/officeDocument/2006/relationships/hyperlink" Target="https://suburbanstats.org/race/minnesota/mankato/how-many-hispanic-or-latino-people-live-in-mankato-minnesot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Authentic Leadership in a Diverse Community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Claire Palo and Kristen </a:t>
            </a:r>
            <a:r>
              <a:rPr lang="en-US" dirty="0" err="1" smtClean="0"/>
              <a:t>Cvancara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238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dirty="0"/>
              <a:t>In a world consisting of diverse people, understanding how to remain authentic and avoid ethnocentrism is indispensable.</a:t>
            </a:r>
          </a:p>
          <a:p>
            <a:endParaRPr lang="en-US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785182270"/>
              </p:ext>
            </p:extLst>
          </p:nvPr>
        </p:nvGraphicFramePr>
        <p:xfrm>
          <a:off x="4876800" y="2209800"/>
          <a:ext cx="3733800" cy="4216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9048"/>
                <a:gridCol w="1130681"/>
                <a:gridCol w="1164071"/>
              </a:tblGrid>
              <a:tr h="377329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Race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% of Total</a:t>
                      </a:r>
                      <a:endParaRPr lang="en-U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</a:tr>
              <a:tr h="557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Population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 100%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effectLst/>
                          <a:hlinkClick r:id="rId2" tooltip="Find out how many White people live in the City of Mankato Minnesota"/>
                        </a:rPr>
                        <a:t> White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 89%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83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effectLst/>
                          <a:hlinkClick r:id="rId3" tooltip="Find out how many Black or African American people live in the City of Mankato Minnesota"/>
                        </a:rPr>
                        <a:t> Black </a:t>
                      </a:r>
                      <a:r>
                        <a:rPr lang="en-US" sz="1400" u="sng" dirty="0">
                          <a:effectLst/>
                          <a:hlinkClick r:id="rId3" tooltip="Find out how many Black or African American people live in the City of Mankato Minnesota"/>
                        </a:rPr>
                        <a:t>or African </a:t>
                      </a:r>
                      <a:r>
                        <a:rPr lang="en-US" sz="1400" u="sng" dirty="0" smtClean="0">
                          <a:effectLst/>
                          <a:hlinkClick r:id="rId3" tooltip="Find out how many Black or African American people live in the City of Mankato Minnesota"/>
                        </a:rPr>
                        <a:t> American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 4%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02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effectLst/>
                          <a:hlinkClick r:id="rId4" tooltip="Find out how many Hispanic or Latino people live in the City of Mankato Minnesota"/>
                        </a:rPr>
                        <a:t> Hispanic </a:t>
                      </a:r>
                      <a:r>
                        <a:rPr lang="en-US" sz="1400" u="sng" dirty="0">
                          <a:effectLst/>
                          <a:hlinkClick r:id="rId4" tooltip="Find out how many Hispanic or Latino people live in the City of Mankato Minnesota"/>
                        </a:rPr>
                        <a:t>or </a:t>
                      </a:r>
                      <a:r>
                        <a:rPr lang="en-US" sz="1400" u="sng" dirty="0" smtClean="0">
                          <a:effectLst/>
                          <a:hlinkClick r:id="rId4" tooltip="Find out how many Hispanic or Latino people live in the City of Mankato Minnesota"/>
                        </a:rPr>
                        <a:t> Latino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 2%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4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effectLst/>
                          <a:hlinkClick r:id="rId5" tooltip="Find out how many Asian people live in the City of Mankato Minnesota"/>
                        </a:rPr>
                        <a:t> Asian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 2%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7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effectLst/>
                          <a:hlinkClick r:id="rId6" tooltip="Find out how many Two or More Races people live in the City of Mankato Minnesota"/>
                        </a:rPr>
                        <a:t> Two </a:t>
                      </a:r>
                      <a:r>
                        <a:rPr lang="en-US" sz="1400" u="sng" dirty="0">
                          <a:effectLst/>
                          <a:hlinkClick r:id="rId6" tooltip="Find out how many Two or More Races people live in the City of Mankato Minnesota"/>
                        </a:rPr>
                        <a:t>or More </a:t>
                      </a:r>
                      <a:r>
                        <a:rPr lang="en-US" sz="1400" u="sng" dirty="0" smtClean="0">
                          <a:effectLst/>
                          <a:hlinkClick r:id="rId6" tooltip="Find out how many Two or More Races people live in the City of Mankato Minnesota"/>
                        </a:rPr>
                        <a:t> Races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 2%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78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effectLst/>
                          <a:hlinkClick r:id="rId7" tooltip="Find out how many Some Other Race people live in the City of Mankato Minnesota"/>
                        </a:rPr>
                        <a:t> Some </a:t>
                      </a:r>
                      <a:r>
                        <a:rPr lang="en-US" sz="1400" u="sng" dirty="0">
                          <a:effectLst/>
                          <a:hlinkClick r:id="rId7" tooltip="Find out how many Some Other Race people live in the City of Mankato Minnesota"/>
                        </a:rPr>
                        <a:t>Other </a:t>
                      </a:r>
                      <a:r>
                        <a:rPr lang="en-US" sz="1400" u="sng" dirty="0" smtClean="0">
                          <a:effectLst/>
                          <a:hlinkClick r:id="rId7" tooltip="Find out how many Some Other Race people live in the City of Mankato Minnesota"/>
                        </a:rPr>
                        <a:t> Race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Below 1%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8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 smtClean="0">
                          <a:effectLst/>
                          <a:hlinkClick r:id="rId8" tooltip="Find out how many American Indian people live in the City of Mankato Minnesota"/>
                        </a:rPr>
                        <a:t> American </a:t>
                      </a:r>
                      <a:r>
                        <a:rPr lang="en-US" sz="1400" u="sng" dirty="0">
                          <a:effectLst/>
                          <a:hlinkClick r:id="rId8" tooltip="Find out how many American Indian people live in the City of Mankato Minnesota"/>
                        </a:rPr>
                        <a:t>Indian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Below 1%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48" marR="8048" marT="8048" marB="804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846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dirty="0"/>
              <a:t>An implication of the research is that students in leadership roles, who work with people from various backgrounds, can gain strategies for communication and presenting the authentic self. 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MNSU has a wonderful international program with 1,129 enrolled students from 89 countries.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01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case study revealed some concepts of how one leader communicates with individuals and how she is sensitive to the personal experiences and backgrounds of these individuals.</a:t>
            </a:r>
          </a:p>
          <a:p>
            <a:pPr lvl="0"/>
            <a:r>
              <a:rPr lang="en-US" dirty="0"/>
              <a:t>A case study is limited in that it studies only one individual’s way of leadership and communication.  </a:t>
            </a:r>
          </a:p>
          <a:p>
            <a:pPr lvl="0"/>
            <a:r>
              <a:rPr lang="en-US" dirty="0" smtClean="0"/>
              <a:t>Future </a:t>
            </a:r>
            <a:r>
              <a:rPr lang="en-US" dirty="0"/>
              <a:t>studies might consist of more case studies, focusing on leaders </a:t>
            </a:r>
            <a:r>
              <a:rPr lang="en-US" dirty="0" smtClean="0"/>
              <a:t>who have </a:t>
            </a:r>
            <a:r>
              <a:rPr lang="en-US" dirty="0"/>
              <a:t>different cultures and therefore different communication styles.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419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“When you talk with peopl</a:t>
            </a:r>
            <a:r>
              <a:rPr lang="en-US" sz="3200" dirty="0" smtClean="0"/>
              <a:t>e, you can change their lives and in return they can change yours.”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214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diverse cultural setting,  a leader has the dilemma of presenting their authentic self while preventing ethnocentrism. </a:t>
            </a:r>
          </a:p>
          <a:p>
            <a:r>
              <a:rPr lang="en-US" dirty="0" smtClean="0"/>
              <a:t>Ethnocentrism— the belief </a:t>
            </a:r>
            <a:r>
              <a:rPr lang="en-US" dirty="0"/>
              <a:t>that one’s own culture and values are superior to another’s—may interfere with a leader’s ability to relate and communicate effectively.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2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56263" cy="1054250"/>
          </a:xfrm>
        </p:spPr>
        <p:txBody>
          <a:bodyPr/>
          <a:lstStyle/>
          <a:p>
            <a:r>
              <a:rPr lang="en-US" dirty="0" smtClean="0"/>
              <a:t>Authentic </a:t>
            </a:r>
            <a:r>
              <a:rPr lang="en-US" dirty="0" smtClean="0"/>
              <a:t>Leadership &amp; Culture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590800"/>
            <a:ext cx="3355121" cy="3171825"/>
          </a:xfrm>
        </p:spPr>
      </p:pic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09600" y="2362200"/>
            <a:ext cx="3810000" cy="39075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Culture is defined as learned beliefs, values, rules, norms, symbols, and traditions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Authentic </a:t>
            </a:r>
            <a:r>
              <a:rPr lang="en-US" dirty="0"/>
              <a:t>leaders are governed by a strong set of internal values and </a:t>
            </a:r>
            <a:r>
              <a:rPr lang="en-US" dirty="0" smtClean="0"/>
              <a:t>morals.</a:t>
            </a:r>
            <a:endParaRPr lang="en-US" dirty="0" smtClean="0"/>
          </a:p>
          <a:p>
            <a:pPr lvl="0"/>
            <a:r>
              <a:rPr lang="en-US" dirty="0"/>
              <a:t>Authenticity emerges from the reciprocal processes between leaders and </a:t>
            </a:r>
            <a:r>
              <a:rPr lang="en-US" dirty="0" smtClean="0"/>
              <a:t>followers.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51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case study of a community leader </a:t>
            </a:r>
            <a:r>
              <a:rPr lang="en-US" dirty="0" smtClean="0"/>
              <a:t>who </a:t>
            </a:r>
            <a:r>
              <a:rPr lang="en-US" dirty="0" smtClean="0"/>
              <a:t>works with individuals from diverse backgrounds was conducted. </a:t>
            </a:r>
          </a:p>
          <a:p>
            <a:r>
              <a:rPr lang="en-US" dirty="0" smtClean="0"/>
              <a:t>A qualitative semi-structured interview was performed in the leader’s professional environment.</a:t>
            </a:r>
          </a:p>
          <a:p>
            <a:r>
              <a:rPr lang="en-US" dirty="0" smtClean="0"/>
              <a:t>Open-ended questions were asked pertaining to the leader’s personal methods for leadership. </a:t>
            </a:r>
          </a:p>
          <a:p>
            <a:r>
              <a:rPr lang="en-US" dirty="0" smtClean="0"/>
              <a:t>The interview was an hour long and was audio recorded with the consent of the leader. 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&amp;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35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While results did not directly correspond to ethnocentrism in leadership, the leader expressed </a:t>
            </a:r>
            <a:r>
              <a:rPr lang="en-US" dirty="0" smtClean="0"/>
              <a:t>concepts </a:t>
            </a:r>
            <a:r>
              <a:rPr lang="en-US" dirty="0"/>
              <a:t>that she </a:t>
            </a:r>
            <a:r>
              <a:rPr lang="en-US" dirty="0" smtClean="0"/>
              <a:t>uses </a:t>
            </a:r>
            <a:r>
              <a:rPr lang="en-US" dirty="0"/>
              <a:t>to navigate relationships in her leadership. </a:t>
            </a:r>
          </a:p>
          <a:p>
            <a:pPr lvl="1"/>
            <a:r>
              <a:rPr lang="en-US" dirty="0"/>
              <a:t>Connection</a:t>
            </a:r>
          </a:p>
          <a:p>
            <a:pPr lvl="1"/>
            <a:r>
              <a:rPr lang="en-US" dirty="0"/>
              <a:t>Explanation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Respect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09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be able to understand a person’s character and culture, a connection with that individual has to be established. </a:t>
            </a:r>
          </a:p>
          <a:p>
            <a:r>
              <a:rPr lang="en-US" dirty="0"/>
              <a:t>The leader says that when there is a connection between an individual and her </a:t>
            </a:r>
            <a:r>
              <a:rPr lang="en-US" dirty="0" smtClean="0"/>
              <a:t>“[</a:t>
            </a:r>
            <a:r>
              <a:rPr lang="en-US" dirty="0"/>
              <a:t>They] listened together.”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31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leader expressed that the act of explanation helps reinforce her authentic self, while also helping to prevent ethnocentrism in others. </a:t>
            </a:r>
          </a:p>
          <a:p>
            <a:r>
              <a:rPr lang="en-US" dirty="0" smtClean="0"/>
              <a:t>As a leader, an issue of race sometimes occurs for the leader, but she explains what some people do not understand.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970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leader’s communication style is specific to individual followers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She has a strong sense of her own character which allows her to navigate the behaviors of others.  </a:t>
            </a:r>
            <a:endParaRPr lang="en-US" dirty="0" smtClean="0"/>
          </a:p>
          <a:p>
            <a:r>
              <a:rPr lang="en-US" dirty="0"/>
              <a:t>The leader often faces challenges of being judged, because people are unwilling to communicate with her. </a:t>
            </a:r>
          </a:p>
          <a:p>
            <a:pPr lvl="0"/>
            <a:r>
              <a:rPr lang="en-US" dirty="0" smtClean="0"/>
              <a:t>One simple way that helps the leader avoid ethnocentrism is for her to </a:t>
            </a:r>
            <a:r>
              <a:rPr lang="en-US" dirty="0"/>
              <a:t>talk with individuals.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57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value that guides her leadership is </a:t>
            </a:r>
            <a:r>
              <a:rPr lang="en-US" dirty="0" smtClean="0"/>
              <a:t>respect.</a:t>
            </a:r>
          </a:p>
          <a:p>
            <a:pPr lvl="0"/>
            <a:r>
              <a:rPr lang="en-US" dirty="0" smtClean="0"/>
              <a:t>Respect is a large part of her culture.</a:t>
            </a:r>
            <a:endParaRPr lang="en-US" dirty="0"/>
          </a:p>
          <a:p>
            <a:pPr lvl="0"/>
            <a:r>
              <a:rPr lang="en-US" dirty="0"/>
              <a:t>Although she says that she often disagrees with her followers she </a:t>
            </a:r>
            <a:r>
              <a:rPr lang="en-US" dirty="0" smtClean="0"/>
              <a:t>says, </a:t>
            </a:r>
            <a:r>
              <a:rPr lang="en-US" dirty="0"/>
              <a:t>“it doesn’t matter, I want to respect what [they] are.”</a:t>
            </a:r>
          </a:p>
          <a:p>
            <a:pPr lvl="0"/>
            <a:r>
              <a:rPr lang="en-US" dirty="0"/>
              <a:t>“One thing I learn from people is the more you respect them the more they respect you.”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36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775</TotalTime>
  <Words>630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Hardcover</vt:lpstr>
      <vt:lpstr>Authentic Leadership in a Diverse Community</vt:lpstr>
      <vt:lpstr>Project Content</vt:lpstr>
      <vt:lpstr>Authentic Leadership &amp; Culture</vt:lpstr>
      <vt:lpstr>Method &amp; Procedures</vt:lpstr>
      <vt:lpstr>Results </vt:lpstr>
      <vt:lpstr>Connection</vt:lpstr>
      <vt:lpstr>Explanation</vt:lpstr>
      <vt:lpstr>Communication</vt:lpstr>
      <vt:lpstr>Respect</vt:lpstr>
      <vt:lpstr>Discussion </vt:lpstr>
      <vt:lpstr>Discussion</vt:lpstr>
      <vt:lpstr>Discussion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Authentic Leadership in a Diverse Community</dc:title>
  <dc:creator>claire palo</dc:creator>
  <cp:lastModifiedBy>claire palo</cp:lastModifiedBy>
  <cp:revision>27</cp:revision>
  <dcterms:created xsi:type="dcterms:W3CDTF">2016-04-16T23:45:11Z</dcterms:created>
  <dcterms:modified xsi:type="dcterms:W3CDTF">2016-04-18T09:33:08Z</dcterms:modified>
</cp:coreProperties>
</file>